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46" roundtripDataSignature="AMtx7mhDEpXzhzjPtv1KrOAqcDUINRjJ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7F181C-85E6-417D-8101-E297DCBD69D9}">
  <a:tblStyle styleId="{BF7F181C-85E6-417D-8101-E297DCBD69D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c314339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bc314339b3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be76578c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bbe76578cf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be76578c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bbe76578cf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be76578c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bbe76578cf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be76578c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bbe76578cf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c5c5554b5_7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c5c5554b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bc5c5554b5_7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be76578c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bbe76578cf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c314339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bc314339b3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c314339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bc314339b3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descr="C:\Users\USER\Documents\DSRP\JPG PPTS\1.png" id="21" name="Google Shape;2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338" y="0"/>
            <a:ext cx="92013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SER\Documents\DSRP\JPG PPTS\7.png" id="23" name="Google Shape;2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596" y="0"/>
            <a:ext cx="91244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1"/>
          <p:cNvSpPr/>
          <p:nvPr/>
        </p:nvSpPr>
        <p:spPr>
          <a:xfrm>
            <a:off x="2195736" y="908720"/>
            <a:ext cx="4752528" cy="12961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1"/>
          <p:cNvSpPr/>
          <p:nvPr/>
        </p:nvSpPr>
        <p:spPr>
          <a:xfrm>
            <a:off x="1259632" y="2492896"/>
            <a:ext cx="6624736" cy="14401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1"/>
          <p:cNvSpPr/>
          <p:nvPr/>
        </p:nvSpPr>
        <p:spPr>
          <a:xfrm>
            <a:off x="2195736" y="3789040"/>
            <a:ext cx="4752528" cy="12961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/>
          <p:nvPr/>
        </p:nvSpPr>
        <p:spPr>
          <a:xfrm>
            <a:off x="0" y="-3802"/>
            <a:ext cx="9144000" cy="6861801"/>
          </a:xfrm>
          <a:prstGeom prst="rect">
            <a:avLst/>
          </a:prstGeom>
          <a:solidFill>
            <a:srgbClr val="F531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2"/>
          <p:cNvSpPr txBox="1"/>
          <p:nvPr/>
        </p:nvSpPr>
        <p:spPr>
          <a:xfrm>
            <a:off x="1146128" y="5949280"/>
            <a:ext cx="7026272" cy="41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www.datascience.pe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  <p:pic>
        <p:nvPicPr>
          <p:cNvPr descr="C:\Users\USER\Documents\DSRP\JPG PPTS\3.png" id="34" name="Google Shape;3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804" y="0"/>
            <a:ext cx="914980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3"/>
          <p:cNvSpPr/>
          <p:nvPr/>
        </p:nvSpPr>
        <p:spPr>
          <a:xfrm>
            <a:off x="971600" y="2708920"/>
            <a:ext cx="7056784" cy="1296144"/>
          </a:xfrm>
          <a:prstGeom prst="roundRect">
            <a:avLst>
              <a:gd fmla="val 16667" name="adj"/>
            </a:avLst>
          </a:prstGeom>
          <a:solidFill>
            <a:srgbClr val="1054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>
  <p:cSld name="Imagen con títul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SER\Documents\DSRP\JPG PPTS\10.png" id="37" name="Google Shape;3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SER\Documents\DSRP\JPG PPTS\5.png" id="39" name="Google Shape;3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3.jp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/>
          <p:nvPr/>
        </p:nvSpPr>
        <p:spPr>
          <a:xfrm>
            <a:off x="3372615" y="5845628"/>
            <a:ext cx="2721429" cy="75111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6"/>
          <p:cNvSpPr txBox="1"/>
          <p:nvPr/>
        </p:nvSpPr>
        <p:spPr>
          <a:xfrm>
            <a:off x="1813539" y="261258"/>
            <a:ext cx="58395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FF2D62"/>
                </a:solidFill>
                <a:latin typeface="Rockwell"/>
                <a:ea typeface="Rockwell"/>
                <a:cs typeface="Rockwell"/>
                <a:sym typeface="Rockwell"/>
              </a:rPr>
              <a:t>Artículos</a:t>
            </a:r>
            <a:endParaRPr b="0" i="0" sz="40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01" name="Google Shape;1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150" y="1273944"/>
            <a:ext cx="4547303" cy="457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75" y="1768151"/>
            <a:ext cx="3969525" cy="35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>
            <a:off x="971600" y="2132856"/>
            <a:ext cx="7632848" cy="1728192"/>
          </a:xfrm>
          <a:prstGeom prst="rect">
            <a:avLst/>
          </a:prstGeom>
          <a:solidFill>
            <a:srgbClr val="10549C"/>
          </a:solidFill>
          <a:ln cap="flat" cmpd="sng" w="25400">
            <a:solidFill>
              <a:srgbClr val="1054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PE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Método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/>
        </p:nvSpPr>
        <p:spPr>
          <a:xfrm>
            <a:off x="1810338" y="332656"/>
            <a:ext cx="21855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PE" sz="3200" u="none" cap="none" strike="noStrike">
                <a:solidFill>
                  <a:srgbClr val="DF0D49"/>
                </a:solidFill>
                <a:latin typeface="Arial"/>
                <a:ea typeface="Arial"/>
                <a:cs typeface="Arial"/>
                <a:sym typeface="Arial"/>
              </a:rPr>
              <a:t>Método</a:t>
            </a:r>
            <a:endParaRPr b="1" i="0" sz="32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832" y="1320296"/>
            <a:ext cx="6969103" cy="520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/>
          <p:nvPr/>
        </p:nvSpPr>
        <p:spPr>
          <a:xfrm>
            <a:off x="971600" y="2132856"/>
            <a:ext cx="7632848" cy="1728192"/>
          </a:xfrm>
          <a:prstGeom prst="rect">
            <a:avLst/>
          </a:prstGeom>
          <a:solidFill>
            <a:srgbClr val="10549C"/>
          </a:solidFill>
          <a:ln cap="flat" cmpd="sng" w="25400">
            <a:solidFill>
              <a:srgbClr val="1054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PE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Experimento 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/>
          <p:nvPr/>
        </p:nvSpPr>
        <p:spPr>
          <a:xfrm>
            <a:off x="1854363" y="343856"/>
            <a:ext cx="4517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PE" sz="3200" u="none" cap="none" strike="noStrike">
                <a:solidFill>
                  <a:srgbClr val="DF0D49"/>
                </a:solidFill>
                <a:latin typeface="Arial"/>
                <a:ea typeface="Arial"/>
                <a:cs typeface="Arial"/>
                <a:sym typeface="Arial"/>
              </a:rPr>
              <a:t>Experimentación</a:t>
            </a:r>
            <a:endParaRPr b="1" i="0" sz="32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1"/>
          <p:cNvGrpSpPr/>
          <p:nvPr/>
        </p:nvGrpSpPr>
        <p:grpSpPr>
          <a:xfrm>
            <a:off x="-3212047" y="582186"/>
            <a:ext cx="10533904" cy="5477783"/>
            <a:chOff x="-3138919" y="1127435"/>
            <a:chExt cx="9903078" cy="5375118"/>
          </a:xfrm>
        </p:grpSpPr>
        <p:grpSp>
          <p:nvGrpSpPr>
            <p:cNvPr id="125" name="Google Shape;125;p11"/>
            <p:cNvGrpSpPr/>
            <p:nvPr/>
          </p:nvGrpSpPr>
          <p:grpSpPr>
            <a:xfrm>
              <a:off x="-3138919" y="1127435"/>
              <a:ext cx="9903078" cy="5375118"/>
              <a:chOff x="-1416434" y="670235"/>
              <a:chExt cx="9903078" cy="5375118"/>
            </a:xfrm>
          </p:grpSpPr>
          <p:grpSp>
            <p:nvGrpSpPr>
              <p:cNvPr id="126" name="Google Shape;126;p11"/>
              <p:cNvGrpSpPr/>
              <p:nvPr/>
            </p:nvGrpSpPr>
            <p:grpSpPr>
              <a:xfrm>
                <a:off x="-1416434" y="670235"/>
                <a:ext cx="9903078" cy="5375118"/>
                <a:chOff x="-3149752" y="670235"/>
                <a:chExt cx="9903078" cy="5375118"/>
              </a:xfrm>
            </p:grpSpPr>
            <p:grpSp>
              <p:nvGrpSpPr>
                <p:cNvPr id="127" name="Google Shape;127;p11"/>
                <p:cNvGrpSpPr/>
                <p:nvPr/>
              </p:nvGrpSpPr>
              <p:grpSpPr>
                <a:xfrm>
                  <a:off x="-3149752" y="670235"/>
                  <a:ext cx="9903078" cy="5375118"/>
                  <a:chOff x="-1955284" y="640925"/>
                  <a:chExt cx="11305476" cy="5852815"/>
                </a:xfrm>
              </p:grpSpPr>
              <p:grpSp>
                <p:nvGrpSpPr>
                  <p:cNvPr id="128" name="Google Shape;128;p11"/>
                  <p:cNvGrpSpPr/>
                  <p:nvPr/>
                </p:nvGrpSpPr>
                <p:grpSpPr>
                  <a:xfrm>
                    <a:off x="-1955284" y="640925"/>
                    <a:ext cx="11305476" cy="5852815"/>
                    <a:chOff x="-4914220" y="-753038"/>
                    <a:chExt cx="11305476" cy="5852815"/>
                  </a:xfrm>
                </p:grpSpPr>
                <p:sp>
                  <p:nvSpPr>
                    <p:cNvPr id="129" name="Google Shape;129;p11"/>
                    <p:cNvSpPr/>
                    <p:nvPr/>
                  </p:nvSpPr>
                  <p:spPr>
                    <a:xfrm>
                      <a:off x="-4914220" y="-753038"/>
                      <a:ext cx="5852815" cy="5852815"/>
                    </a:xfrm>
                    <a:prstGeom prst="blockArc">
                      <a:avLst>
                        <a:gd fmla="val 18900000" name="adj1"/>
                        <a:gd fmla="val 2700000" name="adj2"/>
                        <a:gd fmla="val 369" name="adj3"/>
                      </a:avLst>
                    </a:prstGeom>
                    <a:noFill/>
                    <a:ln cap="flat" cmpd="sng" w="25400">
                      <a:solidFill>
                        <a:srgbClr val="3B6495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0" name="Google Shape;130;p11"/>
                    <p:cNvSpPr/>
                    <p:nvPr/>
                  </p:nvSpPr>
                  <p:spPr>
                    <a:xfrm>
                      <a:off x="603660" y="434673"/>
                      <a:ext cx="5777983" cy="869347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cap="flat" cmpd="sng" w="254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1" name="Google Shape;131;p11"/>
                    <p:cNvSpPr txBox="1"/>
                    <p:nvPr/>
                  </p:nvSpPr>
                  <p:spPr>
                    <a:xfrm>
                      <a:off x="603660" y="434673"/>
                      <a:ext cx="5777983" cy="869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50800" lIns="690025" spcFirstLastPara="1" rIns="50800" wrap="square" tIns="508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s-PE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Extracción de la base de datos de Kaggle</a:t>
                      </a:r>
                      <a:endParaRPr/>
                    </a:p>
                  </p:txBody>
                </p:sp>
                <p:sp>
                  <p:nvSpPr>
                    <p:cNvPr id="132" name="Google Shape;132;p11"/>
                    <p:cNvSpPr/>
                    <p:nvPr/>
                  </p:nvSpPr>
                  <p:spPr>
                    <a:xfrm>
                      <a:off x="60317" y="326005"/>
                      <a:ext cx="1086684" cy="1086684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3" name="Google Shape;133;p11"/>
                    <p:cNvSpPr/>
                    <p:nvPr/>
                  </p:nvSpPr>
                  <p:spPr>
                    <a:xfrm>
                      <a:off x="929281" y="1680822"/>
                      <a:ext cx="5461975" cy="869347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cap="flat" cmpd="sng" w="254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4" name="Google Shape;134;p11"/>
                    <p:cNvSpPr txBox="1"/>
                    <p:nvPr/>
                  </p:nvSpPr>
                  <p:spPr>
                    <a:xfrm>
                      <a:off x="929281" y="1680822"/>
                      <a:ext cx="5461975" cy="869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50800" lIns="690025" spcFirstLastPara="1" rIns="50800" wrap="square" tIns="508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s-PE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Repositorio para guardar la BD descargada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5" name="Google Shape;135;p11"/>
                    <p:cNvSpPr/>
                    <p:nvPr/>
                  </p:nvSpPr>
                  <p:spPr>
                    <a:xfrm>
                      <a:off x="376325" y="1630026"/>
                      <a:ext cx="1086684" cy="1086684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6" name="Google Shape;136;p11"/>
                    <p:cNvSpPr/>
                    <p:nvPr/>
                  </p:nvSpPr>
                  <p:spPr>
                    <a:xfrm>
                      <a:off x="603660" y="3042716"/>
                      <a:ext cx="5777983" cy="869347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cap="flat" cmpd="sng" w="254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37" name="Google Shape;137;p11"/>
                    <p:cNvSpPr txBox="1"/>
                    <p:nvPr/>
                  </p:nvSpPr>
                  <p:spPr>
                    <a:xfrm>
                      <a:off x="603660" y="3042716"/>
                      <a:ext cx="5777983" cy="8693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50800" lIns="690025" spcFirstLastPara="1" rIns="50800" wrap="square" tIns="508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s-PE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procede a hacer primeros para la verificación de la data</a:t>
                      </a:r>
                      <a:endParaRPr b="0" i="0" sz="20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8" name="Google Shape;138;p11"/>
                    <p:cNvSpPr/>
                    <p:nvPr/>
                  </p:nvSpPr>
                  <p:spPr>
                    <a:xfrm>
                      <a:off x="60317" y="2934048"/>
                      <a:ext cx="1086684" cy="1086684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39" name="Google Shape;139;p11"/>
                  <p:cNvGrpSpPr/>
                  <p:nvPr/>
                </p:nvGrpSpPr>
                <p:grpSpPr>
                  <a:xfrm>
                    <a:off x="3169065" y="4563659"/>
                    <a:ext cx="806649" cy="363825"/>
                    <a:chOff x="3169065" y="4563659"/>
                    <a:chExt cx="806649" cy="363825"/>
                  </a:xfrm>
                </p:grpSpPr>
                <p:pic>
                  <p:nvPicPr>
                    <p:cNvPr descr="How to Zip and Unzip Google Drive files Using Google Colab ..." id="140" name="Google Shape;140;p11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21882" l="54255" r="0" t="22831"/>
                    <a:stretch/>
                  </p:blipFill>
                  <p:spPr>
                    <a:xfrm>
                      <a:off x="3169065" y="4563659"/>
                      <a:ext cx="535165" cy="3638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How to Zip and Unzip Google Drive files Using Google Colab ..." id="141" name="Google Shape;141;p11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38191" l="42985" r="43190" t="39330"/>
                    <a:stretch/>
                  </p:blipFill>
                  <p:spPr>
                    <a:xfrm>
                      <a:off x="3704231" y="4637561"/>
                      <a:ext cx="271483" cy="24827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pic>
              <p:nvPicPr>
                <p:cNvPr id="142" name="Google Shape;142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37382" t="0"/>
                <a:stretch/>
              </p:blipFill>
              <p:spPr>
                <a:xfrm>
                  <a:off x="1273429" y="1931763"/>
                  <a:ext cx="820794" cy="4432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43" name="Google Shape;143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363136" y="3035230"/>
                <a:ext cx="344275" cy="360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ow to Zip and Unzip Google Drive files Using Google Colab ..." id="144" name="Google Shape;144;p11"/>
              <p:cNvPicPr preferRelativeResize="0"/>
              <p:nvPr/>
            </p:nvPicPr>
            <p:blipFill rotWithShape="1">
              <a:blip r:embed="rId3">
                <a:alphaModFix/>
              </a:blip>
              <a:srcRect b="38191" l="42985" r="43190" t="39330"/>
              <a:stretch/>
            </p:blipFill>
            <p:spPr>
              <a:xfrm>
                <a:off x="3779041" y="3101715"/>
                <a:ext cx="237806" cy="2280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ow to Zip and Unzip Google Drive files Using Google Colab ..." id="145" name="Google Shape;145;p11"/>
              <p:cNvPicPr preferRelativeResize="0"/>
              <p:nvPr/>
            </p:nvPicPr>
            <p:blipFill rotWithShape="1">
              <a:blip r:embed="rId3">
                <a:alphaModFix/>
              </a:blip>
              <a:srcRect b="21881" l="5576" r="56785" t="18099"/>
              <a:stretch/>
            </p:blipFill>
            <p:spPr>
              <a:xfrm>
                <a:off x="3615271" y="3398386"/>
                <a:ext cx="344276" cy="3237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6" name="Google Shape;146;p11"/>
            <p:cNvPicPr preferRelativeResize="0"/>
            <p:nvPr/>
          </p:nvPicPr>
          <p:blipFill rotWithShape="1">
            <a:blip r:embed="rId6">
              <a:alphaModFix/>
            </a:blip>
            <a:srcRect b="34488" l="25369" r="27270" t="0"/>
            <a:stretch/>
          </p:blipFill>
          <p:spPr>
            <a:xfrm>
              <a:off x="1414610" y="5064230"/>
              <a:ext cx="478166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/>
          <p:nvPr/>
        </p:nvSpPr>
        <p:spPr>
          <a:xfrm>
            <a:off x="366960" y="1168914"/>
            <a:ext cx="72669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400" u="none" cap="none" strike="noStrike">
                <a:solidFill>
                  <a:srgbClr val="DF0D49"/>
                </a:solidFill>
                <a:latin typeface="Arial"/>
                <a:ea typeface="Arial"/>
                <a:cs typeface="Arial"/>
                <a:sym typeface="Arial"/>
              </a:rPr>
              <a:t>A. Carga de datos</a:t>
            </a:r>
            <a:endParaRPr b="1" i="0" sz="24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 txBox="1"/>
          <p:nvPr/>
        </p:nvSpPr>
        <p:spPr>
          <a:xfrm>
            <a:off x="1757048" y="4506210"/>
            <a:ext cx="5424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2400" u="none" cap="none" strike="noStrike">
                <a:solidFill>
                  <a:srgbClr val="205867"/>
                </a:solidFill>
                <a:latin typeface="Rockwell"/>
                <a:ea typeface="Rockwell"/>
                <a:cs typeface="Rockwell"/>
                <a:sym typeface="Rockwell"/>
              </a:rPr>
              <a:t>10127 observaciones / 23 features</a:t>
            </a:r>
            <a:endParaRPr/>
          </a:p>
        </p:txBody>
      </p:sp>
      <p:pic>
        <p:nvPicPr>
          <p:cNvPr descr="Lupa" id="153" name="Google Shape;1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69880" y="4407658"/>
            <a:ext cx="804872" cy="80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960" y="2307684"/>
            <a:ext cx="8383848" cy="1121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/>
        </p:nvSpPr>
        <p:spPr>
          <a:xfrm>
            <a:off x="302424" y="1639029"/>
            <a:ext cx="43129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8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&gt; Se tiene: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8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 6 variables categóricas y 15 numéricas</a:t>
            </a:r>
            <a:endParaRPr/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8695"/>
          <a:stretch/>
        </p:blipFill>
        <p:spPr>
          <a:xfrm>
            <a:off x="5380684" y="2581652"/>
            <a:ext cx="2157257" cy="316796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0"/>
          <p:cNvSpPr txBox="1"/>
          <p:nvPr/>
        </p:nvSpPr>
        <p:spPr>
          <a:xfrm>
            <a:off x="302424" y="5749621"/>
            <a:ext cx="55199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800" u="none" cap="none" strike="noStrike">
                <a:solidFill>
                  <a:srgbClr val="DF0D49"/>
                </a:solidFill>
                <a:latin typeface="Arial"/>
                <a:ea typeface="Arial"/>
                <a:cs typeface="Arial"/>
                <a:sym typeface="Arial"/>
              </a:rPr>
              <a:t>&gt; No hay clientes duplicados</a:t>
            </a:r>
            <a:endParaRPr/>
          </a:p>
        </p:txBody>
      </p:sp>
      <p:sp>
        <p:nvSpPr>
          <p:cNvPr id="162" name="Google Shape;162;p10"/>
          <p:cNvSpPr txBox="1"/>
          <p:nvPr/>
        </p:nvSpPr>
        <p:spPr>
          <a:xfrm>
            <a:off x="5239513" y="1707229"/>
            <a:ext cx="30449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PE" sz="18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&gt; No existen datos nulos</a:t>
            </a:r>
            <a:endParaRPr/>
          </a:p>
        </p:txBody>
      </p:sp>
      <p:pic>
        <p:nvPicPr>
          <p:cNvPr id="163" name="Google Shape;163;p10"/>
          <p:cNvPicPr preferRelativeResize="0"/>
          <p:nvPr/>
        </p:nvPicPr>
        <p:blipFill rotWithShape="1">
          <a:blip r:embed="rId4">
            <a:alphaModFix/>
          </a:blip>
          <a:srcRect b="1844" l="0" r="0" t="0"/>
          <a:stretch/>
        </p:blipFill>
        <p:spPr>
          <a:xfrm>
            <a:off x="652272" y="2451244"/>
            <a:ext cx="3402910" cy="3072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0"/>
          <p:cNvSpPr txBox="1"/>
          <p:nvPr/>
        </p:nvSpPr>
        <p:spPr>
          <a:xfrm>
            <a:off x="302424" y="1089974"/>
            <a:ext cx="72669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PE" sz="2400" u="none" cap="none" strike="noStrike">
                <a:solidFill>
                  <a:srgbClr val="DF0D49"/>
                </a:solidFill>
                <a:latin typeface="Arial"/>
                <a:ea typeface="Arial"/>
                <a:cs typeface="Arial"/>
                <a:sym typeface="Arial"/>
              </a:rPr>
              <a:t>B. Exploración de datos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366960" y="1168914"/>
            <a:ext cx="72669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400" u="none" cap="none" strike="noStrike">
                <a:solidFill>
                  <a:srgbClr val="DF0D49"/>
                </a:solidFill>
                <a:latin typeface="Arial"/>
                <a:ea typeface="Arial"/>
                <a:cs typeface="Arial"/>
                <a:sym typeface="Arial"/>
              </a:rPr>
              <a:t>C. Elaboración de gráficos</a:t>
            </a:r>
            <a:endParaRPr b="1" i="0" sz="24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698" y="2198244"/>
            <a:ext cx="6125430" cy="359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/>
        </p:nvSpPr>
        <p:spPr>
          <a:xfrm>
            <a:off x="1698172" y="402597"/>
            <a:ext cx="75808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s-PE" sz="2400" u="none" cap="none" strike="noStrike">
                <a:solidFill>
                  <a:srgbClr val="10549C"/>
                </a:solidFill>
                <a:latin typeface="Rockwell"/>
                <a:ea typeface="Rockwell"/>
                <a:cs typeface="Rockwell"/>
                <a:sym typeface="Rockwell"/>
              </a:rPr>
              <a:t>Histograma para las variables categóricas</a:t>
            </a:r>
            <a:endParaRPr b="0" i="1" sz="2400" u="none" cap="none" strike="noStrike">
              <a:solidFill>
                <a:srgbClr val="10549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b="49172" l="0" r="0" t="0"/>
          <a:stretch/>
        </p:blipFill>
        <p:spPr>
          <a:xfrm>
            <a:off x="613969" y="1087279"/>
            <a:ext cx="7685314" cy="2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0" l="0" r="32916" t="50899"/>
          <a:stretch/>
        </p:blipFill>
        <p:spPr>
          <a:xfrm>
            <a:off x="1833169" y="4003737"/>
            <a:ext cx="5094514" cy="2571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/>
        </p:nvSpPr>
        <p:spPr>
          <a:xfrm>
            <a:off x="1698172" y="402597"/>
            <a:ext cx="75808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s-PE" sz="2400" u="none" cap="none" strike="noStrike">
                <a:solidFill>
                  <a:srgbClr val="10549C"/>
                </a:solidFill>
                <a:latin typeface="Rockwell"/>
                <a:ea typeface="Rockwell"/>
                <a:cs typeface="Rockwell"/>
                <a:sym typeface="Rockwell"/>
              </a:rPr>
              <a:t>Boxplot para variables numéricas</a:t>
            </a:r>
            <a:endParaRPr b="0" i="1" sz="2400" u="none" cap="none" strike="noStrike">
              <a:solidFill>
                <a:srgbClr val="10549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 rotWithShape="1">
          <a:blip r:embed="rId3">
            <a:alphaModFix/>
          </a:blip>
          <a:srcRect b="441" l="0" r="0" t="1"/>
          <a:stretch/>
        </p:blipFill>
        <p:spPr>
          <a:xfrm>
            <a:off x="80403" y="1507500"/>
            <a:ext cx="8983193" cy="5100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2"/>
          <p:cNvCxnSpPr/>
          <p:nvPr/>
        </p:nvCxnSpPr>
        <p:spPr>
          <a:xfrm>
            <a:off x="1605280" y="553509"/>
            <a:ext cx="7358098" cy="0"/>
          </a:xfrm>
          <a:prstGeom prst="straightConnector1">
            <a:avLst/>
          </a:prstGeom>
          <a:noFill/>
          <a:ln cap="flat" cmpd="sng" w="38100">
            <a:solidFill>
              <a:srgbClr val="00659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2"/>
          <p:cNvSpPr txBox="1"/>
          <p:nvPr/>
        </p:nvSpPr>
        <p:spPr>
          <a:xfrm>
            <a:off x="587371" y="1335091"/>
            <a:ext cx="796925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FF2D62"/>
                </a:solidFill>
                <a:latin typeface="Rockwell"/>
                <a:ea typeface="Rockwell"/>
                <a:cs typeface="Rockwell"/>
                <a:sym typeface="Rockwell"/>
              </a:rPr>
              <a:t>Aplicación de Modelos de ML para la Identificación de la Fuga de Clientes en el Servicio de Tarjeta de Créditos en un Banco.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1712117" y="4109038"/>
            <a:ext cx="5154890" cy="5121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PE" sz="2800" u="none" cap="none" strike="noStrike">
                <a:solidFill>
                  <a:srgbClr val="284C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Grupo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2"/>
          <p:cNvPicPr preferRelativeResize="0"/>
          <p:nvPr/>
        </p:nvPicPr>
        <p:blipFill rotWithShape="1">
          <a:blip r:embed="rId3">
            <a:alphaModFix/>
          </a:blip>
          <a:srcRect b="0" l="0" r="0" t="17762"/>
          <a:stretch/>
        </p:blipFill>
        <p:spPr>
          <a:xfrm>
            <a:off x="2141885" y="4840550"/>
            <a:ext cx="4386931" cy="170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/>
        </p:nvSpPr>
        <p:spPr>
          <a:xfrm>
            <a:off x="486702" y="1005628"/>
            <a:ext cx="72669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400" u="none" cap="none" strike="noStrike">
                <a:solidFill>
                  <a:srgbClr val="DF0D49"/>
                </a:solidFill>
                <a:latin typeface="Arial"/>
                <a:ea typeface="Arial"/>
                <a:cs typeface="Arial"/>
                <a:sym typeface="Arial"/>
              </a:rPr>
              <a:t>D. Análisis de Correlación</a:t>
            </a:r>
            <a:endParaRPr b="1" i="0" sz="24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844" y="2275489"/>
            <a:ext cx="6348885" cy="4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/>
        </p:nvSpPr>
        <p:spPr>
          <a:xfrm>
            <a:off x="486702" y="1590513"/>
            <a:ext cx="75808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s-PE" sz="2400" u="none" cap="none" strike="noStrike">
                <a:solidFill>
                  <a:srgbClr val="10549C"/>
                </a:solidFill>
                <a:latin typeface="Rockwell"/>
                <a:ea typeface="Rockwell"/>
                <a:cs typeface="Rockwell"/>
                <a:sym typeface="Rockwell"/>
              </a:rPr>
              <a:t>- Variables categóricas</a:t>
            </a:r>
            <a:endParaRPr b="0" i="1" sz="2400" u="none" cap="none" strike="noStrike">
              <a:solidFill>
                <a:srgbClr val="10549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/>
        </p:nvSpPr>
        <p:spPr>
          <a:xfrm>
            <a:off x="366959" y="1057113"/>
            <a:ext cx="75808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s-PE" sz="2400" u="none" cap="none" strike="noStrike">
                <a:solidFill>
                  <a:srgbClr val="10549C"/>
                </a:solidFill>
                <a:latin typeface="Rockwell"/>
                <a:ea typeface="Rockwell"/>
                <a:cs typeface="Rockwell"/>
                <a:sym typeface="Rockwell"/>
              </a:rPr>
              <a:t>- Variables numéricas</a:t>
            </a:r>
            <a:endParaRPr b="0" i="1" sz="2400" u="none" cap="none" strike="noStrike">
              <a:solidFill>
                <a:srgbClr val="10549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065" y="1802988"/>
            <a:ext cx="8221870" cy="41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/>
        </p:nvSpPr>
        <p:spPr>
          <a:xfrm>
            <a:off x="346399" y="967051"/>
            <a:ext cx="72669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400" u="none" cap="none" strike="noStrike">
                <a:solidFill>
                  <a:srgbClr val="DF0D49"/>
                </a:solidFill>
                <a:latin typeface="Arial"/>
                <a:ea typeface="Arial"/>
                <a:cs typeface="Arial"/>
                <a:sym typeface="Arial"/>
              </a:rPr>
              <a:t>E. Resultado del análisis exploratorio</a:t>
            </a:r>
            <a:endParaRPr b="1" i="0" sz="24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35"/>
          <p:cNvGrpSpPr/>
          <p:nvPr/>
        </p:nvGrpSpPr>
        <p:grpSpPr>
          <a:xfrm>
            <a:off x="1548022" y="1478548"/>
            <a:ext cx="4711264" cy="5303252"/>
            <a:chOff x="1548022" y="1598290"/>
            <a:chExt cx="4626429" cy="5072482"/>
          </a:xfrm>
        </p:grpSpPr>
        <p:pic>
          <p:nvPicPr>
            <p:cNvPr id="203" name="Google Shape;203;p35"/>
            <p:cNvPicPr preferRelativeResize="0"/>
            <p:nvPr/>
          </p:nvPicPr>
          <p:blipFill rotWithShape="1">
            <a:blip r:embed="rId3">
              <a:alphaModFix/>
            </a:blip>
            <a:srcRect b="0" l="0" r="48773" t="0"/>
            <a:stretch/>
          </p:blipFill>
          <p:spPr>
            <a:xfrm>
              <a:off x="1548022" y="1598290"/>
              <a:ext cx="4626429" cy="2455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5"/>
            <p:cNvPicPr preferRelativeResize="0"/>
            <p:nvPr/>
          </p:nvPicPr>
          <p:blipFill rotWithShape="1">
            <a:blip r:embed="rId3">
              <a:alphaModFix/>
            </a:blip>
            <a:srcRect b="0" l="49987" r="0" t="0"/>
            <a:stretch/>
          </p:blipFill>
          <p:spPr>
            <a:xfrm>
              <a:off x="1785253" y="4284759"/>
              <a:ext cx="4389197" cy="23860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/>
          <p:nvPr/>
        </p:nvSpPr>
        <p:spPr>
          <a:xfrm>
            <a:off x="971600" y="2132856"/>
            <a:ext cx="7632848" cy="1728192"/>
          </a:xfrm>
          <a:prstGeom prst="rect">
            <a:avLst/>
          </a:prstGeom>
          <a:solidFill>
            <a:srgbClr val="10549C"/>
          </a:solidFill>
          <a:ln cap="flat" cmpd="sng" w="25400">
            <a:solidFill>
              <a:srgbClr val="1054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PE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Preparación de los datos 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3" y="3576773"/>
            <a:ext cx="6746693" cy="29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/>
        </p:nvSpPr>
        <p:spPr>
          <a:xfrm>
            <a:off x="1810393" y="332650"/>
            <a:ext cx="6473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FF2D62"/>
                </a:solidFill>
                <a:latin typeface="Rockwell"/>
                <a:ea typeface="Rockwell"/>
                <a:cs typeface="Rockwell"/>
                <a:sym typeface="Rockwell"/>
              </a:rPr>
              <a:t>Preparación de los datos</a:t>
            </a:r>
            <a:endParaRPr b="0" i="0" sz="4000" u="none" cap="none" strike="noStrike">
              <a:solidFill>
                <a:srgbClr val="FF2D6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557173" y="1196723"/>
            <a:ext cx="7726619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Tratamiento de Outliers: </a:t>
            </a:r>
            <a:r>
              <a:rPr b="0" i="0" lang="es-PE" sz="20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En nuestro caso se aplicó el Z - score. En nuestro caso era cerca del 8% por lo que se procedió a eliminarlos mediante esta técnica.</a:t>
            </a:r>
            <a:endParaRPr b="0" i="0" sz="2000" u="none" cap="none" strike="noStrike">
              <a:solidFill>
                <a:srgbClr val="10549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054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775" y="2364648"/>
            <a:ext cx="8473550" cy="10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/>
          <p:nvPr/>
        </p:nvSpPr>
        <p:spPr>
          <a:xfrm>
            <a:off x="467549" y="1196746"/>
            <a:ext cx="7976539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LabelEnconding: </a:t>
            </a:r>
            <a:r>
              <a:rPr b="0" i="0" lang="es-PE" sz="20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En la codificación de nuestras variables categóricas se utilizó el método conocido como labelEnconding el cual en grandes rasgos le asigna un valor numérico a cada categoría.</a:t>
            </a:r>
            <a:endParaRPr b="0" i="0" sz="2000" u="none" cap="none" strike="noStrike">
              <a:solidFill>
                <a:srgbClr val="10549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054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3" name="Google Shape;223;p14"/>
          <p:cNvGraphicFramePr/>
          <p:nvPr/>
        </p:nvGraphicFramePr>
        <p:xfrm>
          <a:off x="1688000" y="278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{BF7F181C-85E6-417D-8101-E297DCBD69D9}</a:tableStyleId>
              </a:tblPr>
              <a:tblGrid>
                <a:gridCol w="2413000"/>
                <a:gridCol w="2413000"/>
              </a:tblGrid>
              <a:tr h="505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PE" sz="1400" u="none" cap="none" strike="noStrike"/>
                        <a:t>Marital_Status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PE" sz="1400" u="none" cap="none" strike="noStrike"/>
                        <a:t>Encoding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505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PE" sz="1400" u="none" cap="none" strike="noStrike"/>
                        <a:t>Divorced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PE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05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PE" sz="1400" u="none" cap="none" strike="noStrike"/>
                        <a:t>Married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PE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05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PE" sz="1400" u="none" cap="none" strike="noStrike"/>
                        <a:t>Single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PE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05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-PE" sz="1400" u="none" cap="none" strike="noStrike"/>
                        <a:t>Unknown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PE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/>
          <p:nvPr/>
        </p:nvSpPr>
        <p:spPr>
          <a:xfrm>
            <a:off x="467550" y="1196750"/>
            <a:ext cx="78732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Normalización de los datos:</a:t>
            </a:r>
            <a:r>
              <a:rPr b="0" i="0" lang="es-PE" sz="20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 Para este caso se usó la estandarización estándar la cual sustrae la media de la observación y la divide entre la desviación estándar</a:t>
            </a:r>
            <a:endParaRPr b="0" i="0" sz="2000" u="none" cap="none" strike="noStrike">
              <a:solidFill>
                <a:srgbClr val="1054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9550" y="4539400"/>
            <a:ext cx="2684900" cy="20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178" y="2423750"/>
            <a:ext cx="7342071" cy="176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/>
          <p:nvPr/>
        </p:nvSpPr>
        <p:spPr>
          <a:xfrm>
            <a:off x="467550" y="1196750"/>
            <a:ext cx="78732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Técnicas de Balanceo de Datos: </a:t>
            </a:r>
            <a:r>
              <a:rPr b="0" i="0" lang="es-PE" sz="20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En nuestro caso aproximadamente el 16% de nuestra base era considerado como un cliente que ‘fuga’ por lo que se utilizó el Método SMOTE para generar datos sintéticos de la clase minoritaria. </a:t>
            </a:r>
            <a:endParaRPr b="0" i="0" sz="2000" u="none" cap="none" strike="noStrike">
              <a:solidFill>
                <a:srgbClr val="1054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600" y="2775450"/>
            <a:ext cx="7242799" cy="32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/>
          <p:nvPr/>
        </p:nvSpPr>
        <p:spPr>
          <a:xfrm>
            <a:off x="971600" y="2132856"/>
            <a:ext cx="7632848" cy="17281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PE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/>
          <p:nvPr/>
        </p:nvSpPr>
        <p:spPr>
          <a:xfrm>
            <a:off x="1810368" y="332650"/>
            <a:ext cx="347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PE" sz="3200" u="none" cap="none" strike="noStrike">
                <a:solidFill>
                  <a:srgbClr val="DF0D49"/>
                </a:solidFill>
                <a:latin typeface="Arial"/>
                <a:ea typeface="Arial"/>
                <a:cs typeface="Arial"/>
                <a:sym typeface="Arial"/>
              </a:rPr>
              <a:t>Modelamiento</a:t>
            </a:r>
            <a:endParaRPr b="1" i="0" sz="32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2037450" y="1960200"/>
            <a:ext cx="5069100" cy="3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PE" sz="2700">
                <a:solidFill>
                  <a:srgbClr val="10549C"/>
                </a:solidFill>
              </a:rPr>
              <a:t>Algoritmos a desarrollar</a:t>
            </a:r>
            <a:r>
              <a:rPr b="1" i="0" lang="es-PE" sz="27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1" sz="2700">
              <a:solidFill>
                <a:srgbClr val="10549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700">
              <a:solidFill>
                <a:srgbClr val="10549C"/>
              </a:solidFill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700"/>
              <a:buAutoNum type="arabicPeriod"/>
            </a:pPr>
            <a:r>
              <a:rPr b="1" lang="es-PE" sz="2700">
                <a:solidFill>
                  <a:srgbClr val="CC0000"/>
                </a:solidFill>
              </a:rPr>
              <a:t>Random Forest(RF)</a:t>
            </a:r>
            <a:endParaRPr b="1" sz="2700">
              <a:solidFill>
                <a:srgbClr val="CC0000"/>
              </a:solidFill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549C"/>
              </a:buClr>
              <a:buSzPts val="2700"/>
              <a:buAutoNum type="arabicPeriod"/>
            </a:pPr>
            <a:r>
              <a:rPr b="1" lang="es-PE" sz="2700">
                <a:solidFill>
                  <a:srgbClr val="10549C"/>
                </a:solidFill>
              </a:rPr>
              <a:t>Regresión Logística(RL)</a:t>
            </a:r>
            <a:endParaRPr b="1" sz="2700">
              <a:solidFill>
                <a:srgbClr val="10549C"/>
              </a:solidFill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700"/>
              <a:buAutoNum type="arabicPeriod"/>
            </a:pPr>
            <a:r>
              <a:rPr b="1" lang="es-PE" sz="2700">
                <a:solidFill>
                  <a:srgbClr val="CC4125"/>
                </a:solidFill>
              </a:rPr>
              <a:t>Light GBM(LGB)</a:t>
            </a:r>
            <a:endParaRPr b="1" sz="2700">
              <a:solidFill>
                <a:srgbClr val="CC4125"/>
              </a:solidFill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549C"/>
              </a:buClr>
              <a:buSzPts val="2700"/>
              <a:buAutoNum type="arabicPeriod"/>
            </a:pPr>
            <a:r>
              <a:rPr b="1" lang="es-PE" sz="2700">
                <a:solidFill>
                  <a:srgbClr val="10549C"/>
                </a:solidFill>
              </a:rPr>
              <a:t>Gradiente Boosting(GB)</a:t>
            </a:r>
            <a:endParaRPr b="1" sz="2700">
              <a:solidFill>
                <a:srgbClr val="10549C"/>
              </a:solidFill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700"/>
              <a:buAutoNum type="arabicPeriod"/>
            </a:pPr>
            <a:r>
              <a:rPr b="1" lang="es-PE" sz="2700">
                <a:solidFill>
                  <a:srgbClr val="CC0000"/>
                </a:solidFill>
              </a:rPr>
              <a:t>Catboost(CB)</a:t>
            </a:r>
            <a:endParaRPr b="1" sz="2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/>
          <p:nvPr/>
        </p:nvSpPr>
        <p:spPr>
          <a:xfrm>
            <a:off x="632933" y="2798900"/>
            <a:ext cx="7632848" cy="17281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PE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Comprensión del Negocio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c314339b3_0_21"/>
          <p:cNvSpPr txBox="1"/>
          <p:nvPr/>
        </p:nvSpPr>
        <p:spPr>
          <a:xfrm>
            <a:off x="1339450" y="332650"/>
            <a:ext cx="762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PE" sz="3200">
                <a:solidFill>
                  <a:srgbClr val="DF0D49"/>
                </a:solidFill>
              </a:rPr>
              <a:t>Comparación de matriz de confusión</a:t>
            </a:r>
            <a:endParaRPr b="1" i="0" sz="32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bc314339b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0" y="917350"/>
            <a:ext cx="2914924" cy="29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bc314339b3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800" y="921975"/>
            <a:ext cx="2914925" cy="299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bc314339b3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550" y="917349"/>
            <a:ext cx="3013949" cy="299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bc314339b3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50" y="3978175"/>
            <a:ext cx="2914923" cy="264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bc314339b3_0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7925" y="3978175"/>
            <a:ext cx="5572001" cy="26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bc314339b3_0_21"/>
          <p:cNvSpPr txBox="1"/>
          <p:nvPr/>
        </p:nvSpPr>
        <p:spPr>
          <a:xfrm>
            <a:off x="3187925" y="3978175"/>
            <a:ext cx="4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CT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bc314339b3_0_21"/>
          <p:cNvSpPr txBox="1"/>
          <p:nvPr/>
        </p:nvSpPr>
        <p:spPr>
          <a:xfrm>
            <a:off x="72050" y="951000"/>
            <a:ext cx="4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RF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bc314339b3_0_21"/>
          <p:cNvSpPr txBox="1"/>
          <p:nvPr/>
        </p:nvSpPr>
        <p:spPr>
          <a:xfrm>
            <a:off x="3034800" y="951000"/>
            <a:ext cx="4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RL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bc314339b3_0_21"/>
          <p:cNvSpPr txBox="1"/>
          <p:nvPr/>
        </p:nvSpPr>
        <p:spPr>
          <a:xfrm>
            <a:off x="5997550" y="951000"/>
            <a:ext cx="4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LGB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bc314339b3_0_21"/>
          <p:cNvSpPr txBox="1"/>
          <p:nvPr/>
        </p:nvSpPr>
        <p:spPr>
          <a:xfrm>
            <a:off x="72050" y="4035175"/>
            <a:ext cx="4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GB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be76578cf_0_66"/>
          <p:cNvSpPr txBox="1"/>
          <p:nvPr/>
        </p:nvSpPr>
        <p:spPr>
          <a:xfrm>
            <a:off x="1339450" y="332650"/>
            <a:ext cx="762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PE" sz="3200">
                <a:solidFill>
                  <a:srgbClr val="DF0D49"/>
                </a:solidFill>
              </a:rPr>
              <a:t>Matriz de confusión y curva roc</a:t>
            </a:r>
            <a:endParaRPr b="1" i="0" sz="32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bbe76578cf_0_66"/>
          <p:cNvSpPr txBox="1"/>
          <p:nvPr/>
        </p:nvSpPr>
        <p:spPr>
          <a:xfrm>
            <a:off x="1428750" y="1112925"/>
            <a:ext cx="5850300" cy="24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7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Matriz de confusión:</a:t>
            </a:r>
            <a:endParaRPr b="1" sz="2700">
              <a:solidFill>
                <a:srgbClr val="2058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2500">
                <a:solidFill>
                  <a:srgbClr val="205867"/>
                </a:solidFill>
                <a:highlight>
                  <a:srgbClr val="FFFFFF"/>
                </a:highlight>
              </a:rPr>
              <a:t>Herramienta muy útil para valorar cómo de bueno es un modelo clasificando basado </a:t>
            </a:r>
            <a:r>
              <a:rPr b="1" lang="es-PE" sz="2500">
                <a:solidFill>
                  <a:srgbClr val="205867"/>
                </a:solidFill>
              </a:rPr>
              <a:t>en</a:t>
            </a:r>
            <a:r>
              <a:rPr lang="es-PE" sz="2500">
                <a:solidFill>
                  <a:srgbClr val="205867"/>
                </a:solidFill>
              </a:rPr>
              <a:t> aprendizaje automático.</a:t>
            </a:r>
            <a:endParaRPr sz="2500">
              <a:solidFill>
                <a:srgbClr val="20586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bbe76578cf_0_66"/>
          <p:cNvSpPr txBox="1"/>
          <p:nvPr/>
        </p:nvSpPr>
        <p:spPr>
          <a:xfrm>
            <a:off x="1428750" y="3429000"/>
            <a:ext cx="58503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5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Curva ROC:</a:t>
            </a:r>
            <a:endParaRPr b="1" sz="2500">
              <a:solidFill>
                <a:srgbClr val="2058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150">
                <a:solidFill>
                  <a:srgbClr val="205867"/>
                </a:solidFill>
                <a:highlight>
                  <a:srgbClr val="FFFFFF"/>
                </a:highlight>
              </a:rPr>
              <a:t>Es una representación gráfica de la sensibilidad o razón de verdaderos positivos frente a la especificidad o razón de verdaderos negativos para un sistema clasificador binario.</a:t>
            </a:r>
            <a:endParaRPr b="1" sz="3300">
              <a:solidFill>
                <a:srgbClr val="2058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be76578cf_0_14"/>
          <p:cNvSpPr txBox="1"/>
          <p:nvPr/>
        </p:nvSpPr>
        <p:spPr>
          <a:xfrm>
            <a:off x="1339450" y="332650"/>
            <a:ext cx="762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PE" sz="3200">
                <a:solidFill>
                  <a:srgbClr val="DF0D49"/>
                </a:solidFill>
              </a:rPr>
              <a:t>Comparación de la curva ROC</a:t>
            </a:r>
            <a:endParaRPr b="1" i="0" sz="32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bbe76578c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625" y="3978175"/>
            <a:ext cx="5132976" cy="264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bbe76578cf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0" y="4011675"/>
            <a:ext cx="2914925" cy="25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bbe76578cf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550" y="917350"/>
            <a:ext cx="3057149" cy="299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bbe76578cf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6975" y="917350"/>
            <a:ext cx="3010575" cy="299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bbe76578cf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917350"/>
            <a:ext cx="2834573" cy="29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bbe76578cf_0_14"/>
          <p:cNvSpPr txBox="1"/>
          <p:nvPr/>
        </p:nvSpPr>
        <p:spPr>
          <a:xfrm>
            <a:off x="442000" y="977800"/>
            <a:ext cx="4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RF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bbe76578cf_0_14"/>
          <p:cNvSpPr txBox="1"/>
          <p:nvPr/>
        </p:nvSpPr>
        <p:spPr>
          <a:xfrm>
            <a:off x="6340650" y="917350"/>
            <a:ext cx="4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LGB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bbe76578cf_0_14"/>
          <p:cNvSpPr txBox="1"/>
          <p:nvPr/>
        </p:nvSpPr>
        <p:spPr>
          <a:xfrm>
            <a:off x="3300150" y="977800"/>
            <a:ext cx="4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RL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bbe76578cf_0_14"/>
          <p:cNvSpPr txBox="1"/>
          <p:nvPr/>
        </p:nvSpPr>
        <p:spPr>
          <a:xfrm>
            <a:off x="376800" y="3978175"/>
            <a:ext cx="4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GB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bbe76578cf_0_14"/>
          <p:cNvSpPr txBox="1"/>
          <p:nvPr/>
        </p:nvSpPr>
        <p:spPr>
          <a:xfrm>
            <a:off x="3636725" y="3978175"/>
            <a:ext cx="4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CB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be76578cf_0_28"/>
          <p:cNvSpPr txBox="1"/>
          <p:nvPr/>
        </p:nvSpPr>
        <p:spPr>
          <a:xfrm>
            <a:off x="1339450" y="332650"/>
            <a:ext cx="762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PE" sz="3200">
                <a:solidFill>
                  <a:srgbClr val="DF0D49"/>
                </a:solidFill>
              </a:rPr>
              <a:t>Comparación de métricas</a:t>
            </a:r>
            <a:endParaRPr b="1" i="0" sz="32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bbe76578cf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9750"/>
            <a:ext cx="8820150" cy="49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be76578cf_0_57"/>
          <p:cNvSpPr txBox="1"/>
          <p:nvPr/>
        </p:nvSpPr>
        <p:spPr>
          <a:xfrm>
            <a:off x="1339450" y="332650"/>
            <a:ext cx="762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PE" sz="3200">
                <a:solidFill>
                  <a:srgbClr val="DF0D49"/>
                </a:solidFill>
              </a:rPr>
              <a:t>Comparación de métricas</a:t>
            </a:r>
            <a:endParaRPr b="1" i="0" sz="32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bbe76578cf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425" y="1069750"/>
            <a:ext cx="5564600" cy="1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bbe76578c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88800"/>
            <a:ext cx="4254175" cy="41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bbe76578cf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575" y="2588800"/>
            <a:ext cx="4585024" cy="42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bc5c5554b5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25" y="1575625"/>
            <a:ext cx="8891950" cy="281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bc5c5554b5_7_0"/>
          <p:cNvSpPr txBox="1"/>
          <p:nvPr/>
        </p:nvSpPr>
        <p:spPr>
          <a:xfrm>
            <a:off x="1339450" y="332650"/>
            <a:ext cx="762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PE" sz="3200">
                <a:solidFill>
                  <a:srgbClr val="DF0D49"/>
                </a:solidFill>
              </a:rPr>
              <a:t>PRUEBA DE HIPÓTESIS</a:t>
            </a:r>
            <a:endParaRPr b="1" i="0" sz="32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bc5c5554b5_7_0"/>
          <p:cNvSpPr txBox="1"/>
          <p:nvPr/>
        </p:nvSpPr>
        <p:spPr>
          <a:xfrm>
            <a:off x="484775" y="4619525"/>
            <a:ext cx="762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Comentario: Se puedo observar que en efecto lo que buscamos demostrar que un modelo nos </a:t>
            </a:r>
            <a:r>
              <a:rPr lang="es-PE">
                <a:latin typeface="Calibri"/>
                <a:ea typeface="Calibri"/>
                <a:cs typeface="Calibri"/>
                <a:sym typeface="Calibri"/>
              </a:rPr>
              <a:t>ayudará</a:t>
            </a:r>
            <a:r>
              <a:rPr lang="es-PE"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s-PE"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PE">
                <a:latin typeface="Calibri"/>
                <a:ea typeface="Calibri"/>
                <a:cs typeface="Calibri"/>
                <a:sym typeface="Calibri"/>
              </a:rPr>
              <a:t> de 50% es correcto. Y existen pruebas </a:t>
            </a:r>
            <a:r>
              <a:rPr lang="es-PE"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s-PE">
                <a:latin typeface="Calibri"/>
                <a:ea typeface="Calibri"/>
                <a:cs typeface="Calibri"/>
                <a:sym typeface="Calibri"/>
              </a:rPr>
              <a:t> para afirmarlo.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be76578cf_0_53"/>
          <p:cNvSpPr/>
          <p:nvPr/>
        </p:nvSpPr>
        <p:spPr>
          <a:xfrm>
            <a:off x="971600" y="2132856"/>
            <a:ext cx="7632900" cy="1728300"/>
          </a:xfrm>
          <a:prstGeom prst="rect">
            <a:avLst/>
          </a:prstGeom>
          <a:solidFill>
            <a:srgbClr val="10549C"/>
          </a:solidFill>
          <a:ln cap="flat" cmpd="sng" w="25400">
            <a:solidFill>
              <a:srgbClr val="1054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PE" sz="6000">
                <a:solidFill>
                  <a:schemeClr val="lt1"/>
                </a:solidFill>
              </a:rPr>
              <a:t>Conclusiones y Recomendaciones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c314339b3_0_4"/>
          <p:cNvSpPr txBox="1"/>
          <p:nvPr/>
        </p:nvSpPr>
        <p:spPr>
          <a:xfrm>
            <a:off x="1810368" y="332650"/>
            <a:ext cx="3479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PE" sz="3200">
                <a:solidFill>
                  <a:srgbClr val="DF0D49"/>
                </a:solidFill>
              </a:rPr>
              <a:t>Conclusiones</a:t>
            </a:r>
            <a:endParaRPr b="1" i="0" sz="3200" u="none" cap="none" strike="noStrike">
              <a:solidFill>
                <a:srgbClr val="DF0D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bc314339b3_0_4"/>
          <p:cNvSpPr txBox="1"/>
          <p:nvPr/>
        </p:nvSpPr>
        <p:spPr>
          <a:xfrm>
            <a:off x="428600" y="1217825"/>
            <a:ext cx="5478300" cy="4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PE" sz="1900">
                <a:solidFill>
                  <a:srgbClr val="10549C"/>
                </a:solidFill>
              </a:rPr>
              <a:t>Luego de obtener los datos, analizar, transformar, modelar y comparar modelos, podemos afirmar lo siguiente:</a:t>
            </a:r>
            <a:endParaRPr b="1" sz="1900">
              <a:solidFill>
                <a:srgbClr val="10549C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549C"/>
              </a:buClr>
              <a:buSzPts val="1900"/>
              <a:buChar char="❖"/>
            </a:pPr>
            <a:r>
              <a:rPr b="1" lang="es-PE" sz="1900">
                <a:solidFill>
                  <a:srgbClr val="10549C"/>
                </a:solidFill>
              </a:rPr>
              <a:t>Cuando un cliente tiene un menor uso de su tarjeta y a la vez se le ha ofrecido una </a:t>
            </a:r>
            <a:r>
              <a:rPr b="1" lang="es-PE" sz="1900">
                <a:solidFill>
                  <a:srgbClr val="10549C"/>
                </a:solidFill>
              </a:rPr>
              <a:t>línea</a:t>
            </a:r>
            <a:r>
              <a:rPr b="1" lang="es-PE" sz="1900">
                <a:solidFill>
                  <a:srgbClr val="10549C"/>
                </a:solidFill>
              </a:rPr>
              <a:t> de crédito menor es mucho </a:t>
            </a:r>
            <a:r>
              <a:rPr b="1" lang="es-PE" sz="1900">
                <a:solidFill>
                  <a:srgbClr val="10549C"/>
                </a:solidFill>
              </a:rPr>
              <a:t>más</a:t>
            </a:r>
            <a:r>
              <a:rPr b="1" lang="es-PE" sz="1900">
                <a:solidFill>
                  <a:srgbClr val="10549C"/>
                </a:solidFill>
              </a:rPr>
              <a:t> probable que abandone el servicio de tarjeta de crédito.</a:t>
            </a:r>
            <a:endParaRPr b="1" sz="1900">
              <a:solidFill>
                <a:srgbClr val="10549C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549C"/>
              </a:buClr>
              <a:buSzPts val="1900"/>
              <a:buChar char="❖"/>
            </a:pPr>
            <a:r>
              <a:rPr b="1" lang="es-PE" sz="1900">
                <a:solidFill>
                  <a:srgbClr val="10549C"/>
                </a:solidFill>
              </a:rPr>
              <a:t>Nuestro mejor modelo para la </a:t>
            </a:r>
            <a:r>
              <a:rPr b="1" lang="es-PE" sz="1900">
                <a:solidFill>
                  <a:srgbClr val="10549C"/>
                </a:solidFill>
              </a:rPr>
              <a:t>clasificación</a:t>
            </a:r>
            <a:r>
              <a:rPr b="1" lang="es-PE" sz="1900">
                <a:solidFill>
                  <a:srgbClr val="10549C"/>
                </a:solidFill>
              </a:rPr>
              <a:t> de la permanencia o fuga de un cliente para el servicio de tarjeta de </a:t>
            </a:r>
            <a:r>
              <a:rPr b="1" lang="es-PE" sz="1900">
                <a:solidFill>
                  <a:srgbClr val="10549C"/>
                </a:solidFill>
              </a:rPr>
              <a:t>crédito,</a:t>
            </a:r>
            <a:r>
              <a:rPr b="1" lang="es-PE" sz="1900">
                <a:solidFill>
                  <a:srgbClr val="10549C"/>
                </a:solidFill>
              </a:rPr>
              <a:t> </a:t>
            </a:r>
            <a:r>
              <a:rPr b="1" lang="es-PE" sz="1900">
                <a:solidFill>
                  <a:srgbClr val="10549C"/>
                </a:solidFill>
              </a:rPr>
              <a:t>según</a:t>
            </a:r>
            <a:r>
              <a:rPr b="1" lang="es-PE" sz="1900">
                <a:solidFill>
                  <a:srgbClr val="10549C"/>
                </a:solidFill>
              </a:rPr>
              <a:t> la </a:t>
            </a:r>
            <a:r>
              <a:rPr b="1" lang="es-PE" sz="1900">
                <a:solidFill>
                  <a:srgbClr val="10549C"/>
                </a:solidFill>
              </a:rPr>
              <a:t>métrica</a:t>
            </a:r>
            <a:r>
              <a:rPr b="1" lang="es-PE" sz="1900">
                <a:solidFill>
                  <a:srgbClr val="10549C"/>
                </a:solidFill>
              </a:rPr>
              <a:t> f1-score </a:t>
            </a:r>
            <a:r>
              <a:rPr b="1" lang="es-PE" sz="1900">
                <a:solidFill>
                  <a:srgbClr val="10549C"/>
                </a:solidFill>
              </a:rPr>
              <a:t>será</a:t>
            </a:r>
            <a:r>
              <a:rPr b="1" lang="es-PE" sz="1900">
                <a:solidFill>
                  <a:srgbClr val="10549C"/>
                </a:solidFill>
              </a:rPr>
              <a:t> el modelo catboost el cual nos arroja un valor de 0.91, para la </a:t>
            </a:r>
            <a:r>
              <a:rPr b="1" lang="es-PE" sz="1900">
                <a:solidFill>
                  <a:srgbClr val="10549C"/>
                </a:solidFill>
              </a:rPr>
              <a:t>categoría</a:t>
            </a:r>
            <a:r>
              <a:rPr b="1" lang="es-PE" sz="1900">
                <a:solidFill>
                  <a:srgbClr val="10549C"/>
                </a:solidFill>
              </a:rPr>
              <a:t> de </a:t>
            </a:r>
            <a:r>
              <a:rPr b="1" lang="es-PE" sz="1900">
                <a:solidFill>
                  <a:srgbClr val="10549C"/>
                </a:solidFill>
              </a:rPr>
              <a:t>interés el cual es, </a:t>
            </a:r>
            <a:r>
              <a:rPr b="1" lang="es-PE" sz="1900">
                <a:solidFill>
                  <a:srgbClr val="10549C"/>
                </a:solidFill>
              </a:rPr>
              <a:t> 'Attried Customer'(fuga).</a:t>
            </a:r>
            <a:endParaRPr b="1" sz="1900">
              <a:solidFill>
                <a:srgbClr val="10549C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10549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000" u="none" cap="none" strike="noStrike">
              <a:solidFill>
                <a:srgbClr val="1054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bc314339b3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950" y="1097275"/>
            <a:ext cx="2987000" cy="48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bc314339b3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475" y="0"/>
            <a:ext cx="7500925" cy="13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bc314339b3_0_11"/>
          <p:cNvSpPr/>
          <p:nvPr/>
        </p:nvSpPr>
        <p:spPr>
          <a:xfrm>
            <a:off x="442025" y="1419825"/>
            <a:ext cx="8050104" cy="490244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-PE" sz="2000">
                <a:solidFill>
                  <a:srgbClr val="1C4587"/>
                </a:solidFill>
              </a:rPr>
              <a:t>Sería recomendable tener el comportamiento histórico de los clientes en el banco, dentro de nuestra base de datos, para un mejor análisis y poder clasificar no solo en permanencia y fuga sino también poder clasificar con clientes que se encuentren propensos a la fuga y de esta forma tener una mejor alternativa para la toma de decisiones.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/>
        </p:nvSpPr>
        <p:spPr>
          <a:xfrm>
            <a:off x="1760387" y="235507"/>
            <a:ext cx="65369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FF2D62"/>
                </a:solidFill>
                <a:latin typeface="Rockwell"/>
                <a:ea typeface="Rockwell"/>
                <a:cs typeface="Rockwell"/>
                <a:sym typeface="Rockwell"/>
              </a:rPr>
              <a:t>Comprensión del Negocio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326696" y="1367034"/>
            <a:ext cx="8309986" cy="2703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s-PE" sz="2400" u="none" cap="none" strike="noStrike">
                <a:solidFill>
                  <a:srgbClr val="10549C"/>
                </a:solidFill>
                <a:latin typeface="Rockwell"/>
                <a:ea typeface="Rockwell"/>
                <a:cs typeface="Rockwell"/>
                <a:sym typeface="Rockwell"/>
              </a:rPr>
              <a:t>Un gerente de banco se siente incómodo por que cada vez más clientes abandonan sus servicios de tarjeta de crédito.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10549C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s-PE" sz="2400" u="none" cap="none" strike="noStrike">
                <a:solidFill>
                  <a:srgbClr val="10549C"/>
                </a:solidFill>
                <a:latin typeface="Rockwell"/>
                <a:ea typeface="Rockwell"/>
                <a:cs typeface="Rockwell"/>
                <a:sym typeface="Rockwell"/>
              </a:rPr>
              <a:t>Así que se encuentra en busca de soluciones que le permitan tomar acciones de manera proactiva frente al cliente para brindarle un mejor servicio y/u ofertas que ayuden a cambiar su decisión.</a:t>
            </a:r>
            <a:endParaRPr b="0" i="1" sz="2400" u="none" cap="none" strike="noStrike">
              <a:solidFill>
                <a:srgbClr val="10549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582" y="4392379"/>
            <a:ext cx="3528386" cy="163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971600" y="2132856"/>
            <a:ext cx="7632848" cy="1728192"/>
          </a:xfrm>
          <a:prstGeom prst="rect">
            <a:avLst/>
          </a:prstGeom>
          <a:solidFill>
            <a:srgbClr val="10549C"/>
          </a:solidFill>
          <a:ln cap="flat" cmpd="sng" w="25400">
            <a:solidFill>
              <a:srgbClr val="1054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PE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Problema 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/>
        </p:nvSpPr>
        <p:spPr>
          <a:xfrm>
            <a:off x="2561873" y="271475"/>
            <a:ext cx="247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FF2D62"/>
                </a:solidFill>
                <a:latin typeface="Rockwell"/>
                <a:ea typeface="Rockwell"/>
                <a:cs typeface="Rockwell"/>
                <a:sym typeface="Rockwell"/>
              </a:rPr>
              <a:t>Problema</a:t>
            </a:r>
            <a:endParaRPr b="0" i="0" sz="40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4" name="Google Shape;74;p6"/>
          <p:cNvSpPr txBox="1"/>
          <p:nvPr/>
        </p:nvSpPr>
        <p:spPr>
          <a:xfrm>
            <a:off x="507700" y="1026392"/>
            <a:ext cx="7580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s-PE" sz="2400" u="none" cap="none" strike="noStrike">
                <a:solidFill>
                  <a:srgbClr val="10549C"/>
                </a:solidFill>
                <a:latin typeface="Rockwell"/>
                <a:ea typeface="Rockwell"/>
                <a:cs typeface="Rockwell"/>
                <a:sym typeface="Rockwell"/>
              </a:rPr>
              <a:t>El aumento progresivo de casos de deserción de clientes del servicio de tarjeta de crédito en </a:t>
            </a:r>
            <a:r>
              <a:rPr i="1" lang="es-PE" sz="2400">
                <a:solidFill>
                  <a:srgbClr val="10549C"/>
                </a:solidFill>
                <a:latin typeface="Rockwell"/>
                <a:ea typeface="Rockwell"/>
                <a:cs typeface="Rockwell"/>
                <a:sym typeface="Rockwell"/>
              </a:rPr>
              <a:t>un</a:t>
            </a:r>
            <a:r>
              <a:rPr b="0" i="1" lang="es-PE" sz="2400" u="none" cap="none" strike="noStrike">
                <a:solidFill>
                  <a:srgbClr val="10549C"/>
                </a:solidFill>
                <a:latin typeface="Rockwell"/>
                <a:ea typeface="Rockwell"/>
                <a:cs typeface="Rockwell"/>
                <a:sym typeface="Rockwell"/>
              </a:rPr>
              <a:t> banco.</a:t>
            </a:r>
            <a:endParaRPr b="0" i="1" sz="2400" u="none" cap="none" strike="noStrike">
              <a:solidFill>
                <a:srgbClr val="10549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75" name="Google Shape;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5575" y="3976025"/>
            <a:ext cx="2264950" cy="20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 txBox="1"/>
          <p:nvPr/>
        </p:nvSpPr>
        <p:spPr>
          <a:xfrm>
            <a:off x="2812975" y="2076038"/>
            <a:ext cx="3630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2500" u="sng" cap="none" strike="noStrike">
                <a:solidFill>
                  <a:srgbClr val="FF2D62"/>
                </a:solidFill>
                <a:latin typeface="Rockwell"/>
                <a:ea typeface="Rockwell"/>
                <a:cs typeface="Rockwell"/>
                <a:sym typeface="Rockwell"/>
              </a:rPr>
              <a:t>P</a:t>
            </a:r>
            <a:r>
              <a:rPr lang="es-PE" sz="2500" u="sng">
                <a:solidFill>
                  <a:srgbClr val="FF2D62"/>
                </a:solidFill>
                <a:latin typeface="Rockwell"/>
                <a:ea typeface="Rockwell"/>
                <a:cs typeface="Rockwell"/>
                <a:sym typeface="Rockwell"/>
              </a:rPr>
              <a:t>lanteamiento</a:t>
            </a:r>
            <a:endParaRPr b="0" i="0" sz="2500" u="sng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7" name="Google Shape;77;p6"/>
          <p:cNvSpPr txBox="1"/>
          <p:nvPr/>
        </p:nvSpPr>
        <p:spPr>
          <a:xfrm>
            <a:off x="781650" y="2597992"/>
            <a:ext cx="7580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s-PE" sz="2800">
                <a:solidFill>
                  <a:srgbClr val="10549C"/>
                </a:solidFill>
                <a:latin typeface="Rockwell"/>
                <a:ea typeface="Rockwell"/>
                <a:cs typeface="Rockwell"/>
                <a:sym typeface="Rockwell"/>
              </a:rPr>
              <a:t>¿Cómo un modelo predictivo ayudará a la identificación de la fuga del cliente?</a:t>
            </a:r>
            <a:endParaRPr b="0" i="1" sz="2400" u="none" cap="none" strike="noStrike">
              <a:solidFill>
                <a:srgbClr val="10549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971600" y="2132856"/>
            <a:ext cx="7632848" cy="17281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PE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Hipotesis 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/>
          <p:nvPr/>
        </p:nvSpPr>
        <p:spPr>
          <a:xfrm>
            <a:off x="1946996" y="226320"/>
            <a:ext cx="58395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FF2D62"/>
                </a:solidFill>
                <a:latin typeface="Rockwell"/>
                <a:ea typeface="Rockwell"/>
                <a:cs typeface="Rockwell"/>
                <a:sym typeface="Rockwell"/>
              </a:rPr>
              <a:t>Hipótesis</a:t>
            </a:r>
            <a:endParaRPr b="0" i="0" sz="4000" u="none" cap="none" strike="noStrike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8" name="Google Shape;88;p8"/>
          <p:cNvSpPr txBox="1"/>
          <p:nvPr/>
        </p:nvSpPr>
        <p:spPr>
          <a:xfrm>
            <a:off x="660062" y="2551837"/>
            <a:ext cx="602296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1" lang="es-PE" sz="2800">
                <a:solidFill>
                  <a:srgbClr val="10549C"/>
                </a:solidFill>
                <a:latin typeface="Rockwell"/>
                <a:ea typeface="Rockwell"/>
                <a:cs typeface="Rockwell"/>
                <a:sym typeface="Rockwell"/>
              </a:rPr>
              <a:t>Un modelo de predicción nos ayudará a clasificar los tipos de clientes(fuga y permanencia) en más del 50%.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10549C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3">
            <a:alphaModFix/>
          </a:blip>
          <a:srcRect b="0" l="-1" r="41509" t="0"/>
          <a:stretch/>
        </p:blipFill>
        <p:spPr>
          <a:xfrm>
            <a:off x="6968404" y="410127"/>
            <a:ext cx="2175596" cy="2710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/>
          <p:nvPr/>
        </p:nvSpPr>
        <p:spPr>
          <a:xfrm>
            <a:off x="971600" y="2132856"/>
            <a:ext cx="7632848" cy="17281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PE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Trabajos relacionados </a:t>
            </a:r>
            <a:endParaRPr b="1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